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7" r:id="rId2"/>
    <p:sldId id="258" r:id="rId3"/>
    <p:sldId id="259" r:id="rId4"/>
    <p:sldId id="373" r:id="rId5"/>
    <p:sldId id="261" r:id="rId6"/>
    <p:sldId id="344" r:id="rId7"/>
    <p:sldId id="371" r:id="rId8"/>
    <p:sldId id="372" r:id="rId9"/>
    <p:sldId id="374" r:id="rId10"/>
    <p:sldId id="375" r:id="rId11"/>
    <p:sldId id="384" r:id="rId12"/>
    <p:sldId id="376" r:id="rId13"/>
    <p:sldId id="377" r:id="rId14"/>
    <p:sldId id="378" r:id="rId15"/>
    <p:sldId id="379" r:id="rId16"/>
    <p:sldId id="380" r:id="rId17"/>
    <p:sldId id="381" r:id="rId18"/>
    <p:sldId id="382" r:id="rId19"/>
    <p:sldId id="383" r:id="rId20"/>
    <p:sldId id="294" r:id="rId21"/>
    <p:sldId id="295" r:id="rId22"/>
    <p:sldId id="296" r:id="rId23"/>
    <p:sldId id="297" r:id="rId24"/>
    <p:sldId id="370" r:id="rId25"/>
    <p:sldId id="369" r:id="rId26"/>
    <p:sldId id="299" r:id="rId27"/>
  </p:sldIdLst>
  <p:sldSz cx="9144000" cy="6858000" type="screen4x3"/>
  <p:notesSz cx="6858000" cy="9144000"/>
  <p:defaultTextStyle>
    <a:defPPr>
      <a:defRPr lang="es-P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PE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09BA7A1-CA82-493A-A2D9-3180F2857AD7}" type="datetimeFigureOut">
              <a:rPr lang="es-PE"/>
              <a:pPr>
                <a:defRPr/>
              </a:pPr>
              <a:t>27/03/2020</a:t>
            </a:fld>
            <a:endParaRPr lang="es-PE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PE" noProof="0" dirty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PE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PE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4564B1C-34DC-469D-BBAD-932630C0FCEC}" type="slidenum">
              <a:rPr lang="es-PE"/>
              <a:pPr>
                <a:defRPr/>
              </a:pPr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38271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 smtClean="0"/>
          </a:p>
        </p:txBody>
      </p:sp>
      <p:sp>
        <p:nvSpPr>
          <p:cNvPr id="18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939CD4A-9C81-4A9E-BD6E-0435E8220848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s-E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431E2B-915F-43C2-8F5A-2B7DAAC392BA}" type="datetimeFigureOut">
              <a:rPr lang="es-PE"/>
              <a:pPr>
                <a:defRPr/>
              </a:pPr>
              <a:t>27/03/2020</a:t>
            </a:fld>
            <a:endParaRPr lang="es-PE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179D17-ED75-4D78-A798-2934B48CCFAD}" type="slidenum">
              <a:rPr lang="es-PE"/>
              <a:pPr>
                <a:defRPr/>
              </a:pPr>
              <a:t>‹Nº›</a:t>
            </a:fld>
            <a:endParaRPr lang="es-P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062678-54FF-4608-8370-1F9AB7E5DE1B}" type="datetimeFigureOut">
              <a:rPr lang="es-PE"/>
              <a:pPr>
                <a:defRPr/>
              </a:pPr>
              <a:t>27/03/2020</a:t>
            </a:fld>
            <a:endParaRPr lang="es-PE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EF352-9C1A-46F8-B4FB-12923B3E3527}" type="slidenum">
              <a:rPr lang="es-PE"/>
              <a:pPr>
                <a:defRPr/>
              </a:pPr>
              <a:t>‹Nº›</a:t>
            </a:fld>
            <a:endParaRPr lang="es-P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03D03-E516-43C5-B045-89F2E643DB6C}" type="datetimeFigureOut">
              <a:rPr lang="es-PE"/>
              <a:pPr>
                <a:defRPr/>
              </a:pPr>
              <a:t>27/03/2020</a:t>
            </a:fld>
            <a:endParaRPr lang="es-PE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30E0AE-F308-4E64-9B13-938B6CDD67B1}" type="slidenum">
              <a:rPr lang="es-PE"/>
              <a:pPr>
                <a:defRPr/>
              </a:pPr>
              <a:t>‹Nº›</a:t>
            </a:fld>
            <a:endParaRPr lang="es-PE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6CE100-57CC-4448-8D05-9A446790A682}" type="datetimeFigureOut">
              <a:rPr lang="es-PE"/>
              <a:pPr>
                <a:defRPr/>
              </a:pPr>
              <a:t>27/03/2020</a:t>
            </a:fld>
            <a:endParaRPr lang="es-PE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 dirty="0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A4190-A986-4588-9CB0-40FDB999E03B}" type="slidenum">
              <a:rPr lang="es-PE"/>
              <a:pPr>
                <a:defRPr/>
              </a:pPr>
              <a:t>‹Nº›</a:t>
            </a:fld>
            <a:endParaRPr lang="es-P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98D32D-0682-4CA4-9FD4-8CF3BFBD89D7}" type="datetimeFigureOut">
              <a:rPr lang="es-PE"/>
              <a:pPr>
                <a:defRPr/>
              </a:pPr>
              <a:t>27/03/2020</a:t>
            </a:fld>
            <a:endParaRPr lang="es-PE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 dirty="0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D8EED9-C096-4106-B118-686677DF05A5}" type="slidenum">
              <a:rPr lang="es-PE"/>
              <a:pPr>
                <a:defRPr/>
              </a:pPr>
              <a:t>‹Nº›</a:t>
            </a:fld>
            <a:endParaRPr lang="es-PE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9BA33-ECAE-4322-A749-B3D9C8611062}" type="datetimeFigureOut">
              <a:rPr lang="es-PE"/>
              <a:pPr>
                <a:defRPr/>
              </a:pPr>
              <a:t>27/03/2020</a:t>
            </a:fld>
            <a:endParaRPr lang="es-PE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 dirty="0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7BDF1-1D24-41D5-9194-197BCDBC7194}" type="slidenum">
              <a:rPr lang="es-PE"/>
              <a:pPr>
                <a:defRPr/>
              </a:pPr>
              <a:t>‹Nº›</a:t>
            </a:fld>
            <a:endParaRPr lang="es-PE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89DCD6-DA32-4CD7-9EE8-3FE1A26FFBBA}" type="datetimeFigureOut">
              <a:rPr lang="es-PE"/>
              <a:pPr>
                <a:defRPr/>
              </a:pPr>
              <a:t>27/03/2020</a:t>
            </a:fld>
            <a:endParaRPr lang="es-PE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 dirty="0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1F832-4A5E-4429-918F-3C2A360D8404}" type="slidenum">
              <a:rPr lang="es-PE"/>
              <a:pPr>
                <a:defRPr/>
              </a:pPr>
              <a:t>‹Nº›</a:t>
            </a:fld>
            <a:endParaRPr lang="es-PE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B5117-B3AA-423A-83B5-FEED01350C36}" type="datetimeFigureOut">
              <a:rPr lang="es-PE"/>
              <a:pPr>
                <a:defRPr/>
              </a:pPr>
              <a:t>27/03/2020</a:t>
            </a:fld>
            <a:endParaRPr lang="es-PE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 dirty="0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186AE5-430A-4B8B-AE41-322BB9CF3132}" type="slidenum">
              <a:rPr lang="es-PE"/>
              <a:pPr>
                <a:defRPr/>
              </a:pPr>
              <a:t>‹Nº›</a:t>
            </a:fld>
            <a:endParaRPr lang="es-PE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PE" noProof="0" dirty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33DD46-7D9E-45E1-B6B6-9A2B168C4E54}" type="datetimeFigureOut">
              <a:rPr lang="es-PE"/>
              <a:pPr>
                <a:defRPr/>
              </a:pPr>
              <a:t>27/03/2020</a:t>
            </a:fld>
            <a:endParaRPr lang="es-PE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 dirty="0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06AF63-38D7-46D7-B33E-66B067D04560}" type="slidenum">
              <a:rPr lang="es-PE"/>
              <a:pPr>
                <a:defRPr/>
              </a:pPr>
              <a:t>‹Nº›</a:t>
            </a:fld>
            <a:endParaRPr lang="es-PE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13F00-52B5-4000-9304-C3A237834295}" type="datetimeFigureOut">
              <a:rPr lang="es-PE"/>
              <a:pPr>
                <a:defRPr/>
              </a:pPr>
              <a:t>27/03/2020</a:t>
            </a:fld>
            <a:endParaRPr lang="es-PE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6866B-71F4-4B5E-B41A-31418F5CDD2A}" type="slidenum">
              <a:rPr lang="es-PE"/>
              <a:pPr>
                <a:defRPr/>
              </a:pPr>
              <a:t>‹Nº›</a:t>
            </a:fld>
            <a:endParaRPr lang="es-PE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4498F2-9AB6-4CF8-9B51-1D5C78325C86}" type="datetimeFigureOut">
              <a:rPr lang="es-PE"/>
              <a:pPr>
                <a:defRPr/>
              </a:pPr>
              <a:t>27/03/2020</a:t>
            </a:fld>
            <a:endParaRPr lang="es-PE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E01DD8-76B3-4887-9654-863766D5CA7A}" type="slidenum">
              <a:rPr lang="es-PE"/>
              <a:pPr>
                <a:defRPr/>
              </a:pPr>
              <a:t>‹Nº›</a:t>
            </a:fld>
            <a:endParaRPr lang="es-P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PE" smtClean="0"/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757FDEB-2433-4AB5-9066-BD58F360101C}" type="datetimeFigureOut">
              <a:rPr lang="es-PE"/>
              <a:pPr>
                <a:defRPr/>
              </a:pPr>
              <a:t>27/03/2020</a:t>
            </a:fld>
            <a:endParaRPr lang="es-PE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PE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2A9EE51-5F4C-4FB2-AE27-7A7CBF5F1E0E}" type="slidenum">
              <a:rPr lang="es-PE"/>
              <a:pPr>
                <a:defRPr/>
              </a:pPr>
              <a:t>‹Nº›</a:t>
            </a:fld>
            <a:endParaRPr lang="es-P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0" y="0"/>
            <a:ext cx="9144000" cy="6742113"/>
            <a:chOff x="0" y="0"/>
            <a:chExt cx="9144000" cy="6742113"/>
          </a:xfrm>
        </p:grpSpPr>
        <p:pic>
          <p:nvPicPr>
            <p:cNvPr id="4" name="Imagen 3" descr="Recorte de pantalla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2178"/>
            <a:stretch>
              <a:fillRect/>
            </a:stretch>
          </p:blipFill>
          <p:spPr bwMode="auto">
            <a:xfrm>
              <a:off x="0" y="3678238"/>
              <a:ext cx="9144000" cy="306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Imagen 1" descr="Recorte de pantalla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3697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Elipse"/>
          <p:cNvSpPr/>
          <p:nvPr/>
        </p:nvSpPr>
        <p:spPr>
          <a:xfrm>
            <a:off x="6999288" y="1044575"/>
            <a:ext cx="785812" cy="5715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472" y="1214422"/>
            <a:ext cx="5086328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6000" b="1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Problema</a:t>
            </a:r>
            <a:endParaRPr lang="es-ES" sz="6000" b="1" dirty="0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076" name="2 Marcador de contenido"/>
          <p:cNvSpPr>
            <a:spLocks noGrp="1"/>
          </p:cNvSpPr>
          <p:nvPr>
            <p:ph idx="1"/>
          </p:nvPr>
        </p:nvSpPr>
        <p:spPr>
          <a:xfrm>
            <a:off x="571500" y="2786063"/>
            <a:ext cx="8229600" cy="4000500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endParaRPr lang="es-ES" sz="4000" dirty="0" smtClean="0"/>
          </a:p>
          <a:p>
            <a:pPr algn="ctr" eaLnBrk="1" hangingPunct="1">
              <a:buFont typeface="Arial" charset="0"/>
              <a:buNone/>
            </a:pPr>
            <a:r>
              <a:rPr lang="es-MX" sz="4000" dirty="0" smtClean="0"/>
              <a:t>Necesito tener siempre disponible mi información ya que cambio de lugar de trabajo con frecuencia. ¿Qué podría hacer?</a:t>
            </a:r>
            <a:endParaRPr lang="es-ES" sz="4000" dirty="0" smtClean="0"/>
          </a:p>
        </p:txBody>
      </p:sp>
      <p:pic>
        <p:nvPicPr>
          <p:cNvPr id="3077" name="Picture 2" descr="http://4.bp.blogspot.com/-2IbbEfWkKsQ/TeQ-r2Mo3CI/AAAAAAAAAEA/q9Ef_tB9xmw/s1600/pensamiento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00700" y="0"/>
            <a:ext cx="35433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9552" y="1268760"/>
            <a:ext cx="8172450" cy="202882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sz="6000" b="1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Almacenamiento en Línea </a:t>
            </a:r>
            <a:endParaRPr lang="es-MX" sz="6000" b="1" dirty="0">
              <a:solidFill>
                <a:srgbClr val="006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928938" y="3908648"/>
            <a:ext cx="3643312" cy="1752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MX" sz="7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CLASE 9</a:t>
            </a:r>
            <a:endParaRPr lang="es-MX" sz="7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Servicio de alojamiento de </a:t>
            </a:r>
            <a:r>
              <a:rPr lang="es-ES" dirty="0" smtClean="0"/>
              <a:t>archivos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dirty="0" smtClean="0"/>
              <a:t>Es </a:t>
            </a:r>
            <a:r>
              <a:rPr lang="es-MX" dirty="0"/>
              <a:t>un servicio de alojamiento de Internet diseñado específicamente para </a:t>
            </a:r>
            <a:r>
              <a:rPr lang="es-MX" dirty="0" smtClean="0"/>
              <a:t>alojar información En </a:t>
            </a:r>
            <a:r>
              <a:rPr lang="es-MX" dirty="0"/>
              <a:t>general estos servicios permiten acceso </a:t>
            </a:r>
            <a:r>
              <a:rPr lang="es-MX" dirty="0" smtClean="0"/>
              <a:t>web.</a:t>
            </a:r>
            <a:endParaRPr lang="es-MX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694688"/>
            <a:ext cx="4248472" cy="2816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3095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b="1" dirty="0"/>
              <a:t>Almacenamiento en </a:t>
            </a:r>
            <a:r>
              <a:rPr lang="es-MX" b="1" dirty="0" smtClean="0"/>
              <a:t>Línea</a:t>
            </a:r>
            <a:r>
              <a:rPr lang="es-MX" b="1" dirty="0"/>
              <a:t> </a:t>
            </a:r>
            <a:endParaRPr lang="es-PE" b="1" dirty="0" smtClean="0"/>
          </a:p>
        </p:txBody>
      </p:sp>
      <p:sp>
        <p:nvSpPr>
          <p:cNvPr id="5123" name="3 Marcador de contenido"/>
          <p:cNvSpPr>
            <a:spLocks noGrp="1"/>
          </p:cNvSpPr>
          <p:nvPr>
            <p:ph idx="1"/>
          </p:nvPr>
        </p:nvSpPr>
        <p:spPr>
          <a:xfrm>
            <a:off x="500063" y="1643063"/>
            <a:ext cx="8401050" cy="4525962"/>
          </a:xfrm>
        </p:spPr>
        <p:txBody>
          <a:bodyPr/>
          <a:lstStyle/>
          <a:p>
            <a:pPr algn="just" eaLnBrk="1" hangingPunct="1"/>
            <a:r>
              <a:rPr lang="es-MX" dirty="0" smtClean="0"/>
              <a:t>Cloud Storage (nube), </a:t>
            </a:r>
            <a:r>
              <a:rPr lang="es-MX" dirty="0"/>
              <a:t>es un modelo de servicio en  el cual los datos de un sistema de cómputo se almacenan, se administran, y se respaldan de forma </a:t>
            </a:r>
            <a:r>
              <a:rPr lang="es-MX" dirty="0" smtClean="0"/>
              <a:t>remota.</a:t>
            </a:r>
            <a:endParaRPr lang="es-PE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573016"/>
            <a:ext cx="3611893" cy="270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</p:spPr>
        <p:txBody>
          <a:bodyPr/>
          <a:lstStyle/>
          <a:p>
            <a:r>
              <a:rPr lang="es-PE" b="1" dirty="0"/>
              <a:t>Servidores de Almacenamiento en línea</a:t>
            </a:r>
            <a:endParaRPr lang="es-PE" b="1" dirty="0" smtClean="0"/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69" y="1556792"/>
            <a:ext cx="3029844" cy="201622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786" y="4373690"/>
            <a:ext cx="2223662" cy="2223662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4050" y="1395150"/>
            <a:ext cx="1770398" cy="203385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160428"/>
            <a:ext cx="3049772" cy="2139392"/>
          </a:xfrm>
          <a:prstGeom prst="rect">
            <a:avLst/>
          </a:prstGeom>
        </p:spPr>
      </p:pic>
      <p:sp>
        <p:nvSpPr>
          <p:cNvPr id="7" name="AutoShape 2" descr="Resultado de imagen para sugarsyn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661" y="2001781"/>
            <a:ext cx="3088657" cy="20665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OneDrive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79301"/>
            <a:ext cx="8229600" cy="4525963"/>
          </a:xfrm>
        </p:spPr>
        <p:txBody>
          <a:bodyPr/>
          <a:lstStyle/>
          <a:p>
            <a:pPr algn="just"/>
            <a:r>
              <a:rPr lang="es-MX" dirty="0"/>
              <a:t>Fue </a:t>
            </a:r>
            <a:r>
              <a:rPr lang="es-MX" dirty="0" smtClean="0"/>
              <a:t>lazando  </a:t>
            </a:r>
            <a:r>
              <a:rPr lang="es-MX" dirty="0"/>
              <a:t>el 18 de febrero de 2014, es un es un servicio de alojamiento de </a:t>
            </a:r>
            <a:r>
              <a:rPr lang="es-MX" dirty="0" smtClean="0"/>
              <a:t>archivos de Microsoft, </a:t>
            </a:r>
            <a:r>
              <a:rPr lang="es-MX" dirty="0"/>
              <a:t>ofrece 15 GB de almacenamiento </a:t>
            </a:r>
            <a:r>
              <a:rPr lang="es-MX" dirty="0" smtClean="0"/>
              <a:t>gratuito su </a:t>
            </a:r>
            <a:r>
              <a:rPr lang="es-MX" dirty="0"/>
              <a:t>página </a:t>
            </a:r>
            <a:r>
              <a:rPr lang="es-MX" dirty="0" smtClean="0"/>
              <a:t>web es accesible </a:t>
            </a:r>
            <a:r>
              <a:rPr lang="es-MX" dirty="0"/>
              <a:t>desde </a:t>
            </a:r>
            <a:r>
              <a:rPr lang="es-MX" dirty="0" smtClean="0"/>
              <a:t>ordenadores, la aplicación esta esta disponible para Windows </a:t>
            </a:r>
            <a:r>
              <a:rPr lang="es-MX" dirty="0" err="1"/>
              <a:t>Phone</a:t>
            </a:r>
            <a:r>
              <a:rPr lang="es-MX" dirty="0"/>
              <a:t>, </a:t>
            </a:r>
            <a:r>
              <a:rPr lang="es-MX" dirty="0" err="1"/>
              <a:t>iOS</a:t>
            </a:r>
            <a:r>
              <a:rPr lang="es-MX" dirty="0"/>
              <a:t> y </a:t>
            </a:r>
            <a:r>
              <a:rPr lang="es-MX" dirty="0" err="1"/>
              <a:t>Android</a:t>
            </a:r>
            <a:r>
              <a:rPr lang="es-MX" dirty="0"/>
              <a:t> que permiten editar documentos y hojas de cálculo.</a:t>
            </a:r>
          </a:p>
        </p:txBody>
      </p:sp>
      <p:sp>
        <p:nvSpPr>
          <p:cNvPr id="4" name="AutoShape 2" descr="Resultado de imagen para onedrive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5" name="AutoShape 4" descr="Resultado de imagen para onedrive wikipedi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4725144"/>
            <a:ext cx="5257728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8790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 smtClean="0"/>
              <a:t>DropBox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/>
          <a:lstStyle/>
          <a:p>
            <a:pPr algn="just"/>
            <a:r>
              <a:rPr lang="es-MX" dirty="0" smtClean="0"/>
              <a:t>Es </a:t>
            </a:r>
            <a:r>
              <a:rPr lang="es-MX" dirty="0"/>
              <a:t>un servicio de alojamiento de archivos multiplataforma en la </a:t>
            </a:r>
            <a:r>
              <a:rPr lang="es-MX" dirty="0" smtClean="0"/>
              <a:t>nube. El </a:t>
            </a:r>
            <a:r>
              <a:rPr lang="es-MX" dirty="0"/>
              <a:t>servicio permite a los usuarios almacenar y sincronizar archivos en </a:t>
            </a:r>
            <a:r>
              <a:rPr lang="es-MX" dirty="0" smtClean="0"/>
              <a:t>línea ofreciendo una capacidad de 18 GB</a:t>
            </a:r>
            <a:endParaRPr lang="es-MX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3717032"/>
            <a:ext cx="2453102" cy="2453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313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iCloud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/>
          <a:lstStyle/>
          <a:p>
            <a:pPr algn="just"/>
            <a:r>
              <a:rPr lang="es-MX" dirty="0"/>
              <a:t>El sistema basado en la nube </a:t>
            </a:r>
            <a:r>
              <a:rPr lang="es-MX" dirty="0" smtClean="0"/>
              <a:t>permite almacenar </a:t>
            </a:r>
            <a:r>
              <a:rPr lang="es-MX" dirty="0"/>
              <a:t>música, videos, fotos, aplicaciones, documentos, enlaces favoritos de navegador, recordatorios, notas, </a:t>
            </a:r>
            <a:r>
              <a:rPr lang="es-MX" dirty="0" err="1"/>
              <a:t>iBooks</a:t>
            </a:r>
            <a:r>
              <a:rPr lang="es-MX" dirty="0"/>
              <a:t> y contactos, además de servir como plataforma para servidores de correo electrónico de </a:t>
            </a:r>
            <a:r>
              <a:rPr lang="es-MX" dirty="0" smtClean="0"/>
              <a:t>Apple.</a:t>
            </a:r>
            <a:endParaRPr lang="es-MX" dirty="0"/>
          </a:p>
          <a:p>
            <a:pPr algn="just"/>
            <a:r>
              <a:rPr lang="es-MX" dirty="0" smtClean="0"/>
              <a:t>Cada </a:t>
            </a:r>
            <a:r>
              <a:rPr lang="es-MX" dirty="0"/>
              <a:t>cuenta tiene 5 GB de almacenamiento gratuito</a:t>
            </a:r>
          </a:p>
        </p:txBody>
      </p:sp>
      <p:sp>
        <p:nvSpPr>
          <p:cNvPr id="4" name="AutoShape 2" descr="Resultado de imagen para iclou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797152"/>
            <a:ext cx="1600200" cy="183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157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Google Drive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Google Drive es un servicio de alojamiento de archivos que fue introducido por Google el 24 de abril de 2012</a:t>
            </a:r>
            <a:r>
              <a:rPr lang="es-MX" dirty="0" smtClean="0"/>
              <a:t>.</a:t>
            </a:r>
          </a:p>
          <a:p>
            <a:r>
              <a:rPr lang="es-MX" dirty="0"/>
              <a:t>Cada usuario cuenta con 15 </a:t>
            </a:r>
            <a:r>
              <a:rPr lang="es-MX" dirty="0" smtClean="0"/>
              <a:t>GB de </a:t>
            </a:r>
            <a:r>
              <a:rPr lang="es-MX" dirty="0"/>
              <a:t>espacio </a:t>
            </a:r>
            <a:r>
              <a:rPr lang="es-MX" dirty="0" smtClean="0"/>
              <a:t>gratuito, y ofrece servicios </a:t>
            </a:r>
            <a:r>
              <a:rPr lang="es-MX" dirty="0"/>
              <a:t>como </a:t>
            </a:r>
            <a:r>
              <a:rPr lang="es-MX" dirty="0" err="1"/>
              <a:t>Gmail</a:t>
            </a:r>
            <a:r>
              <a:rPr lang="es-MX" dirty="0"/>
              <a:t>, Google </a:t>
            </a:r>
            <a:r>
              <a:rPr lang="es-MX" dirty="0" err="1"/>
              <a:t>Docs</a:t>
            </a:r>
            <a:r>
              <a:rPr lang="es-MX" dirty="0"/>
              <a:t> y </a:t>
            </a:r>
            <a:r>
              <a:rPr lang="es-MX" dirty="0" err="1"/>
              <a:t>Picasa</a:t>
            </a:r>
            <a:endParaRPr lang="es-MX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70" t="12235" r="26547" b="15821"/>
          <a:stretch/>
        </p:blipFill>
        <p:spPr>
          <a:xfrm>
            <a:off x="6228185" y="4293096"/>
            <a:ext cx="2088230" cy="2227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954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Procedimiento</a:t>
            </a:r>
            <a:endParaRPr lang="es-MX" dirty="0"/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70" t="12235" r="26547" b="15821"/>
          <a:stretch/>
        </p:blipFill>
        <p:spPr>
          <a:xfrm>
            <a:off x="5148064" y="1412776"/>
            <a:ext cx="3312368" cy="3533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2796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Ingresar a Mail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Abrir tu </a:t>
            </a:r>
          </a:p>
          <a:p>
            <a:pPr marL="0" indent="0">
              <a:buNone/>
            </a:pPr>
            <a:r>
              <a:rPr lang="es-MX" dirty="0" smtClean="0"/>
              <a:t>cuenta de correo</a:t>
            </a:r>
            <a:endParaRPr lang="es-MX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12" t="4053" r="33901" b="24873"/>
          <a:stretch/>
        </p:blipFill>
        <p:spPr bwMode="auto">
          <a:xfrm>
            <a:off x="3923928" y="1628800"/>
            <a:ext cx="4841696" cy="5076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23144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Activar las aplicaciones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r>
              <a:rPr lang="es-MX" dirty="0" smtClean="0"/>
              <a:t>Seleccionar Drive </a:t>
            </a:r>
            <a:endParaRPr lang="es-MX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444"/>
          <a:stretch/>
        </p:blipFill>
        <p:spPr bwMode="auto">
          <a:xfrm>
            <a:off x="1619673" y="1194054"/>
            <a:ext cx="5184576" cy="2027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2051720" y="1412776"/>
            <a:ext cx="936104" cy="79508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239663"/>
            <a:ext cx="3845379" cy="4688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5436096" y="3861048"/>
            <a:ext cx="1008112" cy="115212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801878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0" b="9285"/>
          <a:stretch/>
        </p:blipFill>
        <p:spPr bwMode="auto">
          <a:xfrm>
            <a:off x="0" y="0"/>
            <a:ext cx="9144000" cy="6841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10983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71" b="6250"/>
          <a:stretch/>
        </p:blipFill>
        <p:spPr bwMode="auto">
          <a:xfrm>
            <a:off x="-5720" y="1268760"/>
            <a:ext cx="9149720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Ventana de Drive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575518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Subir Archivos</a:t>
            </a:r>
            <a:endParaRPr lang="es-MX" dirty="0"/>
          </a:p>
        </p:txBody>
      </p:sp>
      <p:sp>
        <p:nvSpPr>
          <p:cNvPr id="5" name="4 Marcador de contenido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MX" dirty="0" smtClean="0"/>
              <a:t>1.- Seleccionar la  Nuevo y elegir una opción:</a:t>
            </a:r>
          </a:p>
          <a:p>
            <a:r>
              <a:rPr lang="es-MX" dirty="0" smtClean="0"/>
              <a:t>Archivo o Carpeta</a:t>
            </a:r>
            <a:endParaRPr lang="es-MX" dirty="0"/>
          </a:p>
        </p:txBody>
      </p:sp>
      <p:sp>
        <p:nvSpPr>
          <p:cNvPr id="6" name="5 Marcador de texto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contenido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50" r="69196" b="31608"/>
          <a:stretch/>
        </p:blipFill>
        <p:spPr bwMode="auto">
          <a:xfrm>
            <a:off x="4572000" y="1484783"/>
            <a:ext cx="4572000" cy="5373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5004048" y="2564904"/>
            <a:ext cx="2160240" cy="21602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750523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2947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Título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s-PE" b="1" dirty="0" smtClean="0"/>
              <a:t>Buscar archivo</a:t>
            </a:r>
          </a:p>
        </p:txBody>
      </p:sp>
      <p:pic>
        <p:nvPicPr>
          <p:cNvPr id="19459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1217613"/>
            <a:ext cx="7715250" cy="492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1 Rectángulo"/>
          <p:cNvSpPr/>
          <p:nvPr/>
        </p:nvSpPr>
        <p:spPr>
          <a:xfrm>
            <a:off x="1143000" y="2857500"/>
            <a:ext cx="1071563" cy="92868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PE"/>
          </a:p>
        </p:txBody>
      </p:sp>
      <p:sp>
        <p:nvSpPr>
          <p:cNvPr id="13" name="12 Rectángulo"/>
          <p:cNvSpPr/>
          <p:nvPr/>
        </p:nvSpPr>
        <p:spPr>
          <a:xfrm>
            <a:off x="2357438" y="4929188"/>
            <a:ext cx="2500312" cy="35718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PE"/>
          </a:p>
        </p:txBody>
      </p:sp>
      <p:sp>
        <p:nvSpPr>
          <p:cNvPr id="14" name="13 Rectángulo"/>
          <p:cNvSpPr/>
          <p:nvPr/>
        </p:nvSpPr>
        <p:spPr>
          <a:xfrm>
            <a:off x="6215063" y="5715000"/>
            <a:ext cx="1000125" cy="28575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PE"/>
          </a:p>
        </p:txBody>
      </p:sp>
      <p:sp>
        <p:nvSpPr>
          <p:cNvPr id="15" name="14 Elipse"/>
          <p:cNvSpPr/>
          <p:nvPr/>
        </p:nvSpPr>
        <p:spPr>
          <a:xfrm>
            <a:off x="2357422" y="2786058"/>
            <a:ext cx="571504" cy="571504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PE" sz="2400" b="1" dirty="0"/>
              <a:t>1</a:t>
            </a:r>
          </a:p>
        </p:txBody>
      </p:sp>
      <p:sp>
        <p:nvSpPr>
          <p:cNvPr id="16" name="15 Elipse"/>
          <p:cNvSpPr/>
          <p:nvPr/>
        </p:nvSpPr>
        <p:spPr>
          <a:xfrm>
            <a:off x="5143504" y="4786322"/>
            <a:ext cx="571504" cy="571504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PE" sz="2400" b="1" dirty="0"/>
              <a:t>2</a:t>
            </a:r>
          </a:p>
        </p:txBody>
      </p:sp>
      <p:sp>
        <p:nvSpPr>
          <p:cNvPr id="17" name="16 Elipse"/>
          <p:cNvSpPr/>
          <p:nvPr/>
        </p:nvSpPr>
        <p:spPr>
          <a:xfrm>
            <a:off x="6500826" y="5143512"/>
            <a:ext cx="571504" cy="571504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PE" sz="2400" b="1" dirty="0"/>
              <a:t>3</a:t>
            </a:r>
          </a:p>
        </p:txBody>
      </p:sp>
      <p:pic>
        <p:nvPicPr>
          <p:cNvPr id="18" name="17 Imagen" descr="PAG 76.JPG"/>
          <p:cNvPicPr>
            <a:picLocks noChangeAspect="1"/>
          </p:cNvPicPr>
          <p:nvPr/>
        </p:nvPicPr>
        <p:blipFill>
          <a:blip r:embed="rId3"/>
          <a:srcRect r="48535" b="55859"/>
          <a:stretch>
            <a:fillRect/>
          </a:stretch>
        </p:blipFill>
        <p:spPr>
          <a:xfrm>
            <a:off x="5500694" y="2500306"/>
            <a:ext cx="2509838" cy="16144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283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43" b="6250"/>
          <a:stretch/>
        </p:blipFill>
        <p:spPr bwMode="auto">
          <a:xfrm>
            <a:off x="0" y="1254034"/>
            <a:ext cx="9174618" cy="5603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Cargando Archivo</a:t>
            </a:r>
            <a:endParaRPr lang="es-MX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36" t="82560" r="1994" b="6250"/>
          <a:stretch/>
        </p:blipFill>
        <p:spPr bwMode="auto">
          <a:xfrm>
            <a:off x="251520" y="4149080"/>
            <a:ext cx="7637826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54488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85728"/>
            <a:ext cx="7772400" cy="14700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6000" b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¿Dudas?</a:t>
            </a:r>
            <a:endParaRPr lang="es-ES" sz="6000" b="1" dirty="0"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35843" name="Picture 2" descr="http://s3-eu-west-1.amazonaws.com/rankia/blog/subastas-judiciales/uploaded_images/Subastas-judiciales.-Consultorio-de-dudas-752450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85938" y="1714500"/>
            <a:ext cx="6000750" cy="486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Elipse"/>
          <p:cNvSpPr/>
          <p:nvPr/>
        </p:nvSpPr>
        <p:spPr>
          <a:xfrm>
            <a:off x="1000125" y="2286000"/>
            <a:ext cx="3357563" cy="3429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85728"/>
            <a:ext cx="7772400" cy="14700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6000" b="1" dirty="0" smtClean="0"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Objetivo</a:t>
            </a:r>
            <a:endParaRPr lang="es-ES" sz="6000" b="1" dirty="0"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</p:txBody>
      </p:sp>
      <p:pic>
        <p:nvPicPr>
          <p:cNvPr id="36868" name="Picture 2" descr="http://3.bp.blogspot.com/-DwAEUxn9WEw/TiXdQd7lPLI/AAAAAAAAAL8/LFPdXTOVHXM/s1600/objetivo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3" y="1857375"/>
            <a:ext cx="4819650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4" descr="http://colegiodecontadoras.com.mx/images/objetivo03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95875" y="1785938"/>
            <a:ext cx="4048125" cy="404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Elipse"/>
          <p:cNvSpPr/>
          <p:nvPr/>
        </p:nvSpPr>
        <p:spPr>
          <a:xfrm>
            <a:off x="7000875" y="1071563"/>
            <a:ext cx="785813" cy="5715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dirty="0"/>
          </a:p>
        </p:txBody>
      </p:sp>
      <p:pic>
        <p:nvPicPr>
          <p:cNvPr id="37891" name="Picture 2" descr="http://4.bp.blogspot.com/-2IbbEfWkKsQ/TeQ-r2Mo3CI/AAAAAAAAAEA/q9Ef_tB9xmw/s1600/pensamiento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00700" y="0"/>
            <a:ext cx="35433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472" y="1214422"/>
            <a:ext cx="5086328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6000" b="1" dirty="0" smtClean="0">
                <a:effectLst>
                  <a:glow rad="101600">
                    <a:srgbClr val="00B050">
                      <a:alpha val="60000"/>
                    </a:srgbClr>
                  </a:glow>
                </a:effectLst>
              </a:rPr>
              <a:t>Resolución del</a:t>
            </a:r>
            <a:br>
              <a:rPr lang="es-ES" sz="6000" b="1" dirty="0" smtClean="0">
                <a:effectLst>
                  <a:glow rad="101600">
                    <a:srgbClr val="00B050">
                      <a:alpha val="60000"/>
                    </a:srgbClr>
                  </a:glow>
                </a:effectLst>
              </a:rPr>
            </a:br>
            <a:r>
              <a:rPr lang="es-ES" sz="6000" b="1" dirty="0" smtClean="0">
                <a:effectLst>
                  <a:glow rad="101600">
                    <a:srgbClr val="00B050">
                      <a:alpha val="60000"/>
                    </a:srgbClr>
                  </a:glow>
                </a:effectLst>
              </a:rPr>
              <a:t>Problema</a:t>
            </a:r>
            <a:endParaRPr lang="es-ES" sz="6000" b="1" dirty="0">
              <a:effectLst>
                <a:glow rad="101600">
                  <a:srgbClr val="00B050">
                    <a:alpha val="60000"/>
                  </a:srgbClr>
                </a:glow>
              </a:effectLst>
            </a:endParaRPr>
          </a:p>
        </p:txBody>
      </p:sp>
      <p:sp>
        <p:nvSpPr>
          <p:cNvPr id="37893" name="2 Marcador de contenido"/>
          <p:cNvSpPr>
            <a:spLocks noGrp="1"/>
          </p:cNvSpPr>
          <p:nvPr>
            <p:ph idx="1"/>
          </p:nvPr>
        </p:nvSpPr>
        <p:spPr>
          <a:xfrm>
            <a:off x="642938" y="2857500"/>
            <a:ext cx="8229600" cy="4000500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endParaRPr lang="es-ES" sz="4000" dirty="0" smtClean="0"/>
          </a:p>
          <a:p>
            <a:pPr algn="ctr" eaLnBrk="1" hangingPunct="1">
              <a:buNone/>
            </a:pPr>
            <a:r>
              <a:rPr lang="es-MX" sz="4000" dirty="0"/>
              <a:t>Necesito tener siempre disponible mi información ya que cambio de lugar de trabajo con frecuencia. ¿Qué podría hacer?</a:t>
            </a:r>
            <a:endParaRPr lang="es-E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685800" y="2744793"/>
            <a:ext cx="7772400" cy="147002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6000" b="1" dirty="0" smtClean="0">
                <a:effectLst>
                  <a:glow rad="101600">
                    <a:schemeClr val="accent6">
                      <a:lumMod val="60000"/>
                      <a:lumOff val="40000"/>
                      <a:alpha val="60000"/>
                    </a:schemeClr>
                  </a:glow>
                </a:effectLst>
              </a:rPr>
              <a:t>¿Qué vamos a ver en práctica?</a:t>
            </a:r>
            <a:endParaRPr lang="es-ES" sz="6000" b="1" dirty="0">
              <a:effectLst>
                <a:glow rad="101600">
                  <a:schemeClr val="accent6">
                    <a:lumMod val="60000"/>
                    <a:lumOff val="40000"/>
                    <a:alpha val="60000"/>
                  </a:schemeClr>
                </a:glow>
              </a:effectLst>
            </a:endParaRPr>
          </a:p>
        </p:txBody>
      </p:sp>
      <p:pic>
        <p:nvPicPr>
          <p:cNvPr id="6" name="Imagen 2" descr="Recorte de pantall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653136"/>
            <a:ext cx="1943100" cy="123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3 Título"/>
          <p:cNvSpPr>
            <a:spLocks noGrp="1"/>
          </p:cNvSpPr>
          <p:nvPr>
            <p:ph type="ctrTitle"/>
          </p:nvPr>
        </p:nvSpPr>
        <p:spPr>
          <a:xfrm>
            <a:off x="685800" y="2643182"/>
            <a:ext cx="7772400" cy="1470025"/>
          </a:xfrm>
        </p:spPr>
        <p:txBody>
          <a:bodyPr/>
          <a:lstStyle/>
          <a:p>
            <a:pPr eaLnBrk="1" hangingPunct="1"/>
            <a:r>
              <a:rPr lang="es-ES" sz="6000" b="1" dirty="0" smtClean="0"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Evaluación Parcial 4</a:t>
            </a:r>
          </a:p>
        </p:txBody>
      </p:sp>
      <p:pic>
        <p:nvPicPr>
          <p:cNvPr id="4" name="Picture 2" descr="http://t3.gstatic.com/images?q=tbn:ANd9GcSFaVoYShaxbK-fH5jG597f7pzAahAan3-nPuPaZTxq_qwIY2L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4080981"/>
            <a:ext cx="2714612" cy="27770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2" descr="Recorte de pantall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653136"/>
            <a:ext cx="1943100" cy="123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s-ES" sz="4000" b="1" dirty="0" smtClean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Caso Práctico</a:t>
            </a:r>
            <a:endParaRPr lang="es-ES" sz="4000" b="1" dirty="0"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5299" name="2 Marcador de contenido"/>
          <p:cNvSpPr>
            <a:spLocks noGrp="1"/>
          </p:cNvSpPr>
          <p:nvPr>
            <p:ph sz="quarter" idx="1"/>
          </p:nvPr>
        </p:nvSpPr>
        <p:spPr>
          <a:xfrm>
            <a:off x="142875" y="1527175"/>
            <a:ext cx="8504238" cy="4572000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es-MX" sz="4000" dirty="0" smtClean="0"/>
              <a:t>Necesito enviar varias fotos digitales a un primo de Estados Unidos, pero no se como agregarlas a mi correo de gmail. ¿Qué proceso debo realizar?</a:t>
            </a:r>
            <a:endParaRPr lang="es-ES" sz="4000" dirty="0" smtClean="0"/>
          </a:p>
        </p:txBody>
      </p:sp>
      <p:pic>
        <p:nvPicPr>
          <p:cNvPr id="5" name="Picture 2" descr="http://t3.gstatic.com/images?q=tbn:ANd9GcSFaVoYShaxbK-fH5jG597f7pzAahAan3-nPuPaZTxq_qwIY2L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77516" y="4437112"/>
            <a:ext cx="2366484" cy="24208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2" descr="Recorte de pantall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653136"/>
            <a:ext cx="1943100" cy="123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4.bp.blogspot.com/-Q06yizijw0w/Tge6QhfGXuI/AAAAAAAABB0/6Mg5C1Or0FE/s1600/Muchas+Gracias+Gif+Animado-gracias.gif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38" y="357188"/>
            <a:ext cx="6572250" cy="6243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Imagen 2" descr="Recorte de pantall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28" y="357188"/>
            <a:ext cx="1943100" cy="123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656</TotalTime>
  <Words>386</Words>
  <Application>Microsoft Office PowerPoint</Application>
  <PresentationFormat>Presentación en pantalla (4:3)</PresentationFormat>
  <Paragraphs>49</Paragraphs>
  <Slides>26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0" baseType="lpstr">
      <vt:lpstr>Arial</vt:lpstr>
      <vt:lpstr>Calibri</vt:lpstr>
      <vt:lpstr>Wingdings 2</vt:lpstr>
      <vt:lpstr>Tema de Office</vt:lpstr>
      <vt:lpstr>Presentación de PowerPoint</vt:lpstr>
      <vt:lpstr>Problema</vt:lpstr>
      <vt:lpstr>Almacenamiento en Línea </vt:lpstr>
      <vt:lpstr>Servicio de alojamiento de archivos</vt:lpstr>
      <vt:lpstr>Almacenamiento en Línea </vt:lpstr>
      <vt:lpstr>Servidores de Almacenamiento en línea</vt:lpstr>
      <vt:lpstr>OneDrive</vt:lpstr>
      <vt:lpstr>DropBox</vt:lpstr>
      <vt:lpstr>iCloud</vt:lpstr>
      <vt:lpstr>Google Drive</vt:lpstr>
      <vt:lpstr>Procedimiento</vt:lpstr>
      <vt:lpstr>Ingresar a Mail</vt:lpstr>
      <vt:lpstr>Activar las aplicaciones</vt:lpstr>
      <vt:lpstr>Presentación de PowerPoint</vt:lpstr>
      <vt:lpstr>Ventana de Drive</vt:lpstr>
      <vt:lpstr>Subir Archivos</vt:lpstr>
      <vt:lpstr>Presentación de PowerPoint</vt:lpstr>
      <vt:lpstr>Buscar archivo</vt:lpstr>
      <vt:lpstr>Cargando Archivo</vt:lpstr>
      <vt:lpstr>¿Dudas?</vt:lpstr>
      <vt:lpstr>Objetivo</vt:lpstr>
      <vt:lpstr>Resolución del Problema</vt:lpstr>
      <vt:lpstr>¿Qué vamos a ver en práctica?</vt:lpstr>
      <vt:lpstr>Evaluación Parcial 4</vt:lpstr>
      <vt:lpstr>Caso Práctico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pc-03</dc:creator>
  <cp:lastModifiedBy>Felipe Gonzalez</cp:lastModifiedBy>
  <cp:revision>95</cp:revision>
  <dcterms:created xsi:type="dcterms:W3CDTF">2013-02-22T17:56:08Z</dcterms:created>
  <dcterms:modified xsi:type="dcterms:W3CDTF">2020-03-28T03:31:12Z</dcterms:modified>
</cp:coreProperties>
</file>