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59" r:id="rId4"/>
    <p:sldId id="348" r:id="rId5"/>
    <p:sldId id="374" r:id="rId6"/>
    <p:sldId id="373" r:id="rId7"/>
    <p:sldId id="369" r:id="rId8"/>
    <p:sldId id="370" r:id="rId9"/>
    <p:sldId id="371" r:id="rId10"/>
    <p:sldId id="372" r:id="rId11"/>
    <p:sldId id="357" r:id="rId12"/>
    <p:sldId id="356" r:id="rId13"/>
    <p:sldId id="359" r:id="rId14"/>
    <p:sldId id="376" r:id="rId15"/>
    <p:sldId id="375" r:id="rId16"/>
    <p:sldId id="378" r:id="rId17"/>
    <p:sldId id="377" r:id="rId18"/>
    <p:sldId id="379" r:id="rId19"/>
    <p:sldId id="380" r:id="rId20"/>
    <p:sldId id="383" r:id="rId21"/>
    <p:sldId id="384" r:id="rId22"/>
    <p:sldId id="382" r:id="rId23"/>
    <p:sldId id="385" r:id="rId24"/>
    <p:sldId id="386" r:id="rId25"/>
    <p:sldId id="294" r:id="rId26"/>
    <p:sldId id="295" r:id="rId27"/>
    <p:sldId id="296" r:id="rId28"/>
    <p:sldId id="297" r:id="rId29"/>
    <p:sldId id="387" r:id="rId30"/>
    <p:sldId id="388" r:id="rId31"/>
    <p:sldId id="299" r:id="rId32"/>
  </p:sldIdLst>
  <p:sldSz cx="9144000" cy="6858000" type="screen4x3"/>
  <p:notesSz cx="6858000" cy="9144000"/>
  <p:defaultTextStyle>
    <a:defPPr>
      <a:defRPr lang="es-P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24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1DCB2A-995D-4804-A2F2-59352C32E1AF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PE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P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DB18B38-08C0-4309-BC8A-3D0FF77B9056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917745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1843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AE61CD-CE56-4CD3-8D1C-8FEE5D8DB53D}" type="slidenum">
              <a:rPr lang="es-E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DE42A-39CE-4A32-B5AC-33997E8C7496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5901-2B7C-4A11-A1A6-ABE2CCF0C023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D2400-8B22-4F14-95C1-3868C0D8E83C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0C46C-3982-40A1-90C7-32DE0BFD4C9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E62D0-0745-470B-9A93-D105E01B33F2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7E928-763A-4561-90D7-1DA90135049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19B66-AB9C-4FE7-8305-45D24839116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AD452-72C2-44B5-AAA2-459A6317835E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788F6-8F10-4DA0-BCB5-3DC9ECD9BB73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19EE4-D4DA-4E17-856D-07F4C5962E54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BE39A-F261-43B3-8FE2-9B08FE9250BC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A5169-E30A-41C3-8F8C-795F293E2D95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8FAAA-40D4-4445-9518-53EB13CA24FB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06104-78B7-43FC-9430-E6875AB1E1A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D27D8-07B1-45DF-B866-12903C217214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9B61D6-383F-411A-86BD-9E768AE8ECC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PE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80789-6414-4A79-8233-C24DA5B4BCFE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88635-9632-4767-8452-A2825E0EB2CD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9DF0D-301C-4E9A-9FED-A644BDF71E8A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53046-3ED8-4B6E-8E25-915E89388149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F6311-5E1F-4D9A-9AF9-627814EA298D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BA4A4-C1E5-4C17-BC8D-F301255666D8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PE" smtClean="0"/>
          </a:p>
        </p:txBody>
      </p:sp>
      <p:sp>
        <p:nvSpPr>
          <p:cNvPr id="2051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0AB2CC9-395C-4169-A618-95C0028E4C0D}" type="datetimeFigureOut">
              <a:rPr lang="es-PE"/>
              <a:pPr>
                <a:defRPr/>
              </a:pPr>
              <a:t>27/03/2020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EB67D5-8B09-4B71-8C12-845E3E5C07CC}" type="slidenum">
              <a:rPr lang="es-PE"/>
              <a:pPr>
                <a:defRPr/>
              </a:pPr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http://xkod.com.pe/xfiles/2007/07jul/31/kaspersky-antivirus.jpg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12" Type="http://schemas.openxmlformats.org/officeDocument/2006/relationships/image" Target="../media/image44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http://www.e-misija.si/slike/antivirus_nod32_box.jpg" TargetMode="External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0" y="0"/>
            <a:ext cx="9144000" cy="6742113"/>
            <a:chOff x="0" y="0"/>
            <a:chExt cx="9144000" cy="6742113"/>
          </a:xfrm>
        </p:grpSpPr>
        <p:pic>
          <p:nvPicPr>
            <p:cNvPr id="5" name="Imagen 4" descr="Recorte de pantalla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2178"/>
            <a:stretch>
              <a:fillRect/>
            </a:stretch>
          </p:blipFill>
          <p:spPr bwMode="auto">
            <a:xfrm>
              <a:off x="0" y="3678238"/>
              <a:ext cx="9144000" cy="306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n 1" descr="Recorte de pantalla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36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6999288" y="1044575"/>
            <a:ext cx="785812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Problema</a:t>
            </a:r>
            <a:endParaRPr lang="es-ES" sz="6000" b="1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076" name="2 Marcador de contenido"/>
          <p:cNvSpPr>
            <a:spLocks noGrp="1"/>
          </p:cNvSpPr>
          <p:nvPr>
            <p:ph idx="1"/>
          </p:nvPr>
        </p:nvSpPr>
        <p:spPr>
          <a:xfrm>
            <a:off x="571500" y="2786063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smtClean="0"/>
          </a:p>
          <a:p>
            <a:pPr algn="ctr" eaLnBrk="1" hangingPunct="1">
              <a:buFont typeface="Arial" charset="0"/>
              <a:buNone/>
            </a:pPr>
            <a:r>
              <a:rPr lang="es-MX" sz="4000" smtClean="0"/>
              <a:t>Deseo llevar la información de mi casa a mi oficina, pero no tengo internet en casa.¿ Cómo lo puedo realizar?</a:t>
            </a:r>
            <a:endParaRPr lang="es-ES" sz="4000" smtClean="0"/>
          </a:p>
        </p:txBody>
      </p:sp>
      <p:pic>
        <p:nvPicPr>
          <p:cNvPr id="3077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000125"/>
            <a:ext cx="8172450" cy="20288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sz="60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Memoria flash y  seguridad antivirus</a:t>
            </a:r>
            <a:endParaRPr lang="es-MX" sz="60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928938" y="3143250"/>
            <a:ext cx="3643312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MX" sz="7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CLASE 11</a:t>
            </a:r>
            <a:endParaRPr lang="es-MX" sz="7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Unidades Electrónicas</a:t>
            </a:r>
          </a:p>
        </p:txBody>
      </p:sp>
      <p:sp>
        <p:nvSpPr>
          <p:cNvPr id="512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s-PE" smtClean="0"/>
              <a:t>Unidades de almacenamiento electrónico  que permite grabar, ver y borrar información.</a:t>
            </a:r>
          </a:p>
          <a:p>
            <a:r>
              <a:rPr lang="es-PE" smtClean="0"/>
              <a:t>Ejemplo:</a:t>
            </a:r>
          </a:p>
          <a:p>
            <a:pPr lvl="1"/>
            <a:r>
              <a:rPr lang="es-PE" smtClean="0"/>
              <a:t>Memorias Flash</a:t>
            </a:r>
          </a:p>
        </p:txBody>
      </p:sp>
      <p:pic>
        <p:nvPicPr>
          <p:cNvPr id="5124" name="Picture 2" descr="http://t0.gstatic.com/images?q=tbn:ANd9GcQ_FYOVhGo---PuSsTgs0GMRwT35rOSTaEGANtUGucSA7kzaM_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2525" y="2928938"/>
            <a:ext cx="4181475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PAG 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000504"/>
            <a:ext cx="4380076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Memoria flash</a:t>
            </a:r>
          </a:p>
        </p:txBody>
      </p:sp>
      <p:sp>
        <p:nvSpPr>
          <p:cNvPr id="614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PE" smtClean="0"/>
              <a:t>Permite la lectura y escritura de múltiples posiciones de memoria en la misma operación. Gracias a ello, la tecnología </a:t>
            </a:r>
            <a:r>
              <a:rPr lang="es-PE" i="1" smtClean="0"/>
              <a:t>flash</a:t>
            </a:r>
            <a:r>
              <a:rPr lang="es-PE" smtClean="0"/>
              <a:t>, siempre mediante impulsos eléctricos, permite velocidades de funcionamiento muy altas.</a:t>
            </a:r>
          </a:p>
        </p:txBody>
      </p:sp>
      <p:pic>
        <p:nvPicPr>
          <p:cNvPr id="6148" name="Picture 2" descr="http://upload.wikimedia.org/wikipedia/commons/thumb/2/2c/USB_flash_drive.JPG/220px-USB_flash_driv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4394200"/>
            <a:ext cx="3286125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Componentes Internos</a:t>
            </a:r>
          </a:p>
        </p:txBody>
      </p:sp>
      <p:pic>
        <p:nvPicPr>
          <p:cNvPr id="7171" name="Picture 2" descr="Usbkey internals.jpg"/>
          <p:cNvPicPr>
            <a:picLocks noChangeAspect="1" noChangeArrowheads="1"/>
          </p:cNvPicPr>
          <p:nvPr/>
        </p:nvPicPr>
        <p:blipFill>
          <a:blip r:embed="rId2"/>
          <a:srcRect l="5904" t="4614" r="5544"/>
          <a:stretch>
            <a:fillRect/>
          </a:stretch>
        </p:blipFill>
        <p:spPr bwMode="auto">
          <a:xfrm>
            <a:off x="0" y="1571625"/>
            <a:ext cx="5072063" cy="524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4 CuadroTexto"/>
          <p:cNvSpPr txBox="1">
            <a:spLocks noChangeArrowheads="1"/>
          </p:cNvSpPr>
          <p:nvPr/>
        </p:nvSpPr>
        <p:spPr bwMode="auto">
          <a:xfrm>
            <a:off x="5214938" y="1714500"/>
            <a:ext cx="3929062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s-PE" sz="2500"/>
              <a:t>Conector USB</a:t>
            </a:r>
          </a:p>
          <a:p>
            <a:pPr marL="342900" indent="-342900">
              <a:buFontTx/>
              <a:buAutoNum type="arabicPeriod"/>
            </a:pPr>
            <a:r>
              <a:rPr lang="es-PE" sz="2500"/>
              <a:t>Dispositivo de control de almacenamiento</a:t>
            </a:r>
          </a:p>
          <a:p>
            <a:pPr marL="342900" indent="-342900">
              <a:buFontTx/>
              <a:buAutoNum type="arabicPeriod"/>
            </a:pPr>
            <a:r>
              <a:rPr lang="es-PE" sz="2500"/>
              <a:t>Puntos de Prueba</a:t>
            </a:r>
          </a:p>
          <a:p>
            <a:pPr marL="342900" indent="-342900">
              <a:buFontTx/>
              <a:buAutoNum type="arabicPeriod"/>
            </a:pPr>
            <a:r>
              <a:rPr lang="es-PE" sz="2500"/>
              <a:t>Circuito de Memoria Flash</a:t>
            </a:r>
          </a:p>
          <a:p>
            <a:pPr marL="342900" indent="-342900">
              <a:buFontTx/>
              <a:buAutoNum type="arabicPeriod"/>
            </a:pPr>
            <a:r>
              <a:rPr lang="es-PE" sz="2500"/>
              <a:t>LED</a:t>
            </a:r>
          </a:p>
          <a:p>
            <a:pPr marL="342900" indent="-342900">
              <a:buFontTx/>
              <a:buAutoNum type="arabicPeriod"/>
            </a:pPr>
            <a:r>
              <a:rPr lang="es-PE" sz="2500"/>
              <a:t>Interruptor contra escritura</a:t>
            </a:r>
          </a:p>
          <a:p>
            <a:pPr marL="342900" indent="-342900">
              <a:buFontTx/>
              <a:buAutoNum type="arabicPeriod"/>
            </a:pPr>
            <a:r>
              <a:rPr lang="es-PE" sz="2500"/>
              <a:t>Espacio para segundo circuito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Diseños de memorias</a:t>
            </a:r>
          </a:p>
        </p:txBody>
      </p:sp>
      <p:pic>
        <p:nvPicPr>
          <p:cNvPr id="8195" name="Picture 4" descr="http://bimg2.mlstatic.com/memoria-usb-hp-mini-slim-32gb-100-nueva-y-original_MLM-F-80106501_9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4429125"/>
            <a:ext cx="24288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 descr="http://img2.mlstatic.com/memoria-usb-kingston-16gb-servcomp-de-mexico-nvb_MLM-O-72827323_7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1571625"/>
            <a:ext cx="2095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8" descr="http://bimg2.mlstatic.com/memoria-usb-de-16-gb-sandisk-cruzer-edge_MLM-F-3271117863_1020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25" y="3143250"/>
            <a:ext cx="2214563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http://img1.mlstatic.com/memoria-usb-kingston-4gb-dti-g3-100-originales-y-nuevas_MLM-O-2558425903_0320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25" y="1428750"/>
            <a:ext cx="27622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4" descr="http://www.accesoriosyconsumibles.com/image/cache/data/img/M/MEMKGT4110-500x50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6125" y="4572000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http://www.getusb.info/wp-content/uploads/2009/04/040609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71925"/>
            <a:ext cx="42386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8" descr="http://geekdepot.mx/32-179-thickbox/memoria-usb-4gb-mano-mickey.jpg"/>
          <p:cNvPicPr>
            <a:picLocks noChangeAspect="1" noChangeArrowheads="1"/>
          </p:cNvPicPr>
          <p:nvPr/>
        </p:nvPicPr>
        <p:blipFill>
          <a:blip r:embed="rId3"/>
          <a:srcRect l="3751" t="14999" r="47501" b="24998"/>
          <a:stretch>
            <a:fillRect/>
          </a:stretch>
        </p:blipFill>
        <p:spPr bwMode="auto">
          <a:xfrm>
            <a:off x="3500438" y="1428750"/>
            <a:ext cx="278606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Diseños de memorias</a:t>
            </a:r>
          </a:p>
        </p:txBody>
      </p:sp>
      <p:pic>
        <p:nvPicPr>
          <p:cNvPr id="9221" name="Picture 2" descr="http://www.elandroidelibre.com/wp-content/uploads/2012/11/pendrive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05613" y="1214438"/>
            <a:ext cx="2338387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2" descr="http://cdn.webadictos.net/media/2010/01/memoria-usb-NU0114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8" y="1643063"/>
            <a:ext cx="2132012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6" descr="http://bimg2.mlstatic.com/memoria-usb-tigres-voltoch-8gb-oficial-jersey-futbol_MLM-F-3203084782_09201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2075" y="4291013"/>
            <a:ext cx="2701925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Fotos de  MEMORIAS USB KINGSTON DE 1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048000"/>
            <a:ext cx="381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Marcas</a:t>
            </a:r>
          </a:p>
        </p:txBody>
      </p:sp>
      <p:sp>
        <p:nvSpPr>
          <p:cNvPr id="1024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smtClean="0"/>
              <a:t>Kingston</a:t>
            </a:r>
          </a:p>
          <a:p>
            <a:r>
              <a:rPr lang="es-PE" smtClean="0"/>
              <a:t>Adata</a:t>
            </a:r>
          </a:p>
          <a:p>
            <a:r>
              <a:rPr lang="es-PE" smtClean="0"/>
              <a:t>Scandisk</a:t>
            </a:r>
          </a:p>
          <a:p>
            <a:r>
              <a:rPr lang="es-PE" smtClean="0"/>
              <a:t>LG</a:t>
            </a:r>
          </a:p>
          <a:p>
            <a:r>
              <a:rPr lang="es-PE" smtClean="0"/>
              <a:t>HP</a:t>
            </a:r>
          </a:p>
          <a:p>
            <a:r>
              <a:rPr lang="es-PE" smtClean="0"/>
              <a:t>Samsung</a:t>
            </a:r>
          </a:p>
          <a:p>
            <a:endParaRPr lang="es-PE" smtClean="0"/>
          </a:p>
          <a:p>
            <a:endParaRPr lang="es-PE" smtClean="0"/>
          </a:p>
        </p:txBody>
      </p:sp>
      <p:pic>
        <p:nvPicPr>
          <p:cNvPr id="10245" name="Picture 2" descr="http://i2.sdlcdn.com/img/product/main/ADATA_4GB_Micro_SD_card_class_4_M_1_2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88" y="1500188"/>
            <a:ext cx="2611437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Capacidades</a:t>
            </a:r>
          </a:p>
        </p:txBody>
      </p:sp>
      <p:sp>
        <p:nvSpPr>
          <p:cNvPr id="1126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smtClean="0"/>
              <a:t>1GB</a:t>
            </a:r>
          </a:p>
          <a:p>
            <a:r>
              <a:rPr lang="es-PE" smtClean="0"/>
              <a:t>2GB</a:t>
            </a:r>
          </a:p>
          <a:p>
            <a:r>
              <a:rPr lang="es-PE" smtClean="0"/>
              <a:t>4 GB</a:t>
            </a:r>
          </a:p>
          <a:p>
            <a:r>
              <a:rPr lang="es-PE" smtClean="0"/>
              <a:t>8 GB</a:t>
            </a:r>
          </a:p>
          <a:p>
            <a:r>
              <a:rPr lang="es-PE" smtClean="0"/>
              <a:t>16 GB</a:t>
            </a:r>
          </a:p>
          <a:p>
            <a:r>
              <a:rPr lang="es-PE" smtClean="0"/>
              <a:t>32 GB</a:t>
            </a:r>
          </a:p>
          <a:p>
            <a:r>
              <a:rPr lang="es-PE" smtClean="0"/>
              <a:t>64 GB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EQUIPO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71938"/>
            <a:ext cx="5254625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 l="2719" t="43590" r="66010" b="38461"/>
          <a:stretch>
            <a:fillRect/>
          </a:stretch>
        </p:blipFill>
        <p:spPr bwMode="auto">
          <a:xfrm>
            <a:off x="3643313" y="1643063"/>
            <a:ext cx="5500687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Conector recto de flecha"/>
          <p:cNvCxnSpPr/>
          <p:nvPr/>
        </p:nvCxnSpPr>
        <p:spPr>
          <a:xfrm flipV="1">
            <a:off x="1643063" y="2643188"/>
            <a:ext cx="4643437" cy="29289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EQUIPO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t="49574" r="64179"/>
          <a:stretch>
            <a:fillRect/>
          </a:stretch>
        </p:blipFill>
        <p:spPr bwMode="auto">
          <a:xfrm>
            <a:off x="2428860" y="1571612"/>
            <a:ext cx="4143404" cy="4666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Elipse"/>
          <p:cNvSpPr/>
          <p:nvPr/>
        </p:nvSpPr>
        <p:spPr>
          <a:xfrm>
            <a:off x="4643438" y="3571876"/>
            <a:ext cx="1285884" cy="3571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dirty="0" smtClean="0"/>
              <a:t>EQUIPO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7479718" cy="522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Propiedades del Dispositivo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428736"/>
            <a:ext cx="35909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Personalizar USB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 l="53062" t="18560" r="12898" b="35882"/>
          <a:stretch>
            <a:fillRect/>
          </a:stretch>
        </p:blipFill>
        <p:spPr bwMode="auto">
          <a:xfrm>
            <a:off x="642910" y="1643050"/>
            <a:ext cx="439684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 l="64076" t="59029" r="12898" b="38790"/>
          <a:stretch>
            <a:fillRect/>
          </a:stretch>
        </p:blipFill>
        <p:spPr bwMode="auto">
          <a:xfrm>
            <a:off x="4572000" y="4071942"/>
            <a:ext cx="430109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Título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PE" b="1" smtClean="0"/>
              <a:t>Guardar Información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357298"/>
            <a:ext cx="6286544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6 Imagen" descr="PAG 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571480"/>
            <a:ext cx="2000264" cy="1493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Guardar Información</a:t>
            </a:r>
          </a:p>
        </p:txBody>
      </p:sp>
      <p:pic>
        <p:nvPicPr>
          <p:cNvPr id="19460" name="Picture 5" descr="http://4.bp.blogspot.com/-M2oEErF7WQs/TVTdfvrnVZI/AAAAAAAAAZc/kYDW3Dht9Lo/s1600/mouse+logitech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8" y="4000500"/>
            <a:ext cx="14620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Elipse"/>
          <p:cNvSpPr/>
          <p:nvPr/>
        </p:nvSpPr>
        <p:spPr>
          <a:xfrm>
            <a:off x="785813" y="3857625"/>
            <a:ext cx="714375" cy="714375"/>
          </a:xfrm>
          <a:prstGeom prst="ellipse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PE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/>
          <a:srcRect l="1144" t="82336" r="88556" b="13086"/>
          <a:stretch>
            <a:fillRect/>
          </a:stretch>
        </p:blipFill>
        <p:spPr bwMode="auto">
          <a:xfrm>
            <a:off x="285720" y="3000372"/>
            <a:ext cx="1714512" cy="571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6" r="20979" b="37213"/>
          <a:stretch/>
        </p:blipFill>
        <p:spPr bwMode="auto">
          <a:xfrm>
            <a:off x="2627783" y="1556792"/>
            <a:ext cx="6427219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s-PE" dirty="0" smtClean="0"/>
              <a:t>Análisis antivirus</a:t>
            </a:r>
            <a:endParaRPr lang="es-PE" dirty="0"/>
          </a:p>
        </p:txBody>
      </p:sp>
      <p:pic>
        <p:nvPicPr>
          <p:cNvPr id="20483" name="5 Imagen" descr="gusan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3" y="642938"/>
            <a:ext cx="4071937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Definición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dirty="0" smtClean="0"/>
              <a:t>Un </a:t>
            </a:r>
            <a:r>
              <a:rPr lang="es-ES" b="1" dirty="0" smtClean="0"/>
              <a:t>virus informático</a:t>
            </a:r>
            <a:r>
              <a:rPr lang="es-ES" dirty="0" smtClean="0"/>
              <a:t> es un programa que tiene por objeto alterar el normal funcionamiento de la computadora, sin el permiso o el conocimiento del usuario. 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3714750"/>
            <a:ext cx="28575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4 Imagen" descr="Gusano-35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8" y="3786188"/>
            <a:ext cx="457200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 descr="PAG 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85728"/>
            <a:ext cx="2390775" cy="1247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Definición</a:t>
            </a:r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mtClean="0"/>
              <a:t>Un </a:t>
            </a:r>
            <a:r>
              <a:rPr lang="es-ES" b="1" smtClean="0"/>
              <a:t>antivirus informático</a:t>
            </a:r>
            <a:r>
              <a:rPr lang="es-ES" smtClean="0"/>
              <a:t> </a:t>
            </a:r>
            <a:r>
              <a:rPr lang="es-MX" smtClean="0"/>
              <a:t>Programa informático específicamente diseñado para detectar, bloquear y eliminar códigos maliciosos.</a:t>
            </a:r>
            <a:endParaRPr lang="es-ES" smtClean="0"/>
          </a:p>
          <a:p>
            <a:pPr algn="just"/>
            <a:endParaRPr lang="es-ES" smtClean="0"/>
          </a:p>
        </p:txBody>
      </p:sp>
      <p:pic>
        <p:nvPicPr>
          <p:cNvPr id="22532" name="Picture 3" descr="Avira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3643313"/>
            <a:ext cx="15255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12" descr="Symante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63" y="4857750"/>
            <a:ext cx="2774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 descr="PAG 5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214290"/>
            <a:ext cx="2390775" cy="12477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A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28625"/>
            <a:ext cx="2527300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Avira_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785813"/>
            <a:ext cx="1525588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ClamAV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50113" y="4991100"/>
            <a:ext cx="1893887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7929563" y="5072063"/>
            <a:ext cx="153987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CLAM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23558" name="Picture 5" descr="BitDefende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50" y="1857375"/>
            <a:ext cx="314166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6" descr="Pand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" y="3214688"/>
            <a:ext cx="2928938" cy="103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 descr="Trend Micr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50" y="5786438"/>
            <a:ext cx="25717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8" descr="McAfe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43313" y="857250"/>
            <a:ext cx="3211512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9" descr="Eset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00750" y="3000375"/>
            <a:ext cx="280670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0" descr="http://www.e-misija.si/slike/antivirus_nod32_box.jpg"/>
          <p:cNvPicPr>
            <a:picLocks noChangeAspect="1" noChangeArrowheads="1"/>
          </p:cNvPicPr>
          <p:nvPr/>
        </p:nvPicPr>
        <p:blipFill>
          <a:blip r:embed="rId10" r:link="rId11"/>
          <a:srcRect/>
          <a:stretch>
            <a:fillRect/>
          </a:stretch>
        </p:blipFill>
        <p:spPr bwMode="auto">
          <a:xfrm>
            <a:off x="3857625" y="2214563"/>
            <a:ext cx="1579563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4" name="Picture 11" descr="http://xkod.com.pe/xfiles/2007/07jul/31/kaspersky-antivirus.jpg"/>
          <p:cNvPicPr>
            <a:picLocks noChangeAspect="1" noChangeArrowheads="1"/>
          </p:cNvPicPr>
          <p:nvPr/>
        </p:nvPicPr>
        <p:blipFill>
          <a:blip r:embed="rId12" r:link="rId13"/>
          <a:srcRect/>
          <a:stretch>
            <a:fillRect/>
          </a:stretch>
        </p:blipFill>
        <p:spPr bwMode="auto">
          <a:xfrm>
            <a:off x="500063" y="4500563"/>
            <a:ext cx="3357562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2" descr="Symantec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572000" y="4357688"/>
            <a:ext cx="27749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MX" b="1" dirty="0" smtClean="0"/>
              <a:t>Objetivos principales de un antivirus</a:t>
            </a:r>
            <a:endParaRPr lang="es-ES" b="1" dirty="0"/>
          </a:p>
        </p:txBody>
      </p:sp>
      <p:sp>
        <p:nvSpPr>
          <p:cNvPr id="24579" name="2 Marcador de contenido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324350"/>
          </a:xfrm>
        </p:spPr>
        <p:txBody>
          <a:bodyPr/>
          <a:lstStyle/>
          <a:p>
            <a:pPr eaLnBrk="1" hangingPunct="1"/>
            <a:r>
              <a:rPr lang="es-MX" sz="3600" smtClean="0"/>
              <a:t>Detectar</a:t>
            </a:r>
          </a:p>
          <a:p>
            <a:pPr eaLnBrk="1" hangingPunct="1"/>
            <a:endParaRPr lang="es-MX" sz="3600" smtClean="0"/>
          </a:p>
          <a:p>
            <a:pPr eaLnBrk="1" hangingPunct="1"/>
            <a:r>
              <a:rPr lang="es-MX" sz="3600" smtClean="0"/>
              <a:t>Vacunar</a:t>
            </a:r>
          </a:p>
          <a:p>
            <a:pPr eaLnBrk="1" hangingPunct="1"/>
            <a:endParaRPr lang="es-MX" sz="3600" smtClean="0"/>
          </a:p>
          <a:p>
            <a:pPr eaLnBrk="1" hangingPunct="1"/>
            <a:r>
              <a:rPr lang="es-MX" sz="3600" smtClean="0"/>
              <a:t>Eliminar</a:t>
            </a:r>
          </a:p>
          <a:p>
            <a:pPr eaLnBrk="1" hangingPunct="1"/>
            <a:endParaRPr lang="es-MX" sz="3600" smtClean="0"/>
          </a:p>
          <a:p>
            <a:pPr eaLnBrk="1" hangingPunct="1"/>
            <a:r>
              <a:rPr lang="es-MX" sz="3600" smtClean="0"/>
              <a:t>Mover a cuarentena</a:t>
            </a:r>
          </a:p>
          <a:p>
            <a:pPr eaLnBrk="1" hangingPunct="1">
              <a:buFont typeface="Georgia" pitchFamily="18" charset="0"/>
              <a:buNone/>
            </a:pPr>
            <a:endParaRPr lang="es-MX" sz="3600" smtClean="0"/>
          </a:p>
        </p:txBody>
      </p:sp>
      <p:pic>
        <p:nvPicPr>
          <p:cNvPr id="24580" name="3 Imagen" descr="busca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75" y="2214563"/>
            <a:ext cx="171450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4 Imagen" descr="frustra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13" y="3357563"/>
            <a:ext cx="30384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Análisis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" t="19888" r="58488" b="43561"/>
          <a:stretch/>
        </p:blipFill>
        <p:spPr bwMode="auto">
          <a:xfrm>
            <a:off x="1259632" y="1700808"/>
            <a:ext cx="6120680" cy="4279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b="1" smtClean="0"/>
              <a:t>Análisis</a:t>
            </a:r>
          </a:p>
        </p:txBody>
      </p:sp>
      <p:pic>
        <p:nvPicPr>
          <p:cNvPr id="26627" name="3 Ima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285875"/>
            <a:ext cx="8929688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¿Dudas?</a:t>
            </a:r>
            <a:endParaRPr lang="es-ES" sz="6000" b="1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7651" name="Picture 2" descr="http://s3-eu-west-1.amazonaws.com/rankia/blog/subastas-judiciales/uploaded_images/Subastas-judiciales.-Consultorio-de-dudas-75245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85938" y="1714500"/>
            <a:ext cx="600075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1000125" y="2286000"/>
            <a:ext cx="3357563" cy="3429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7772400" cy="14700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Objetivo</a:t>
            </a:r>
            <a:endParaRPr lang="es-ES" sz="6000" b="1" dirty="0">
              <a:effectLst>
                <a:glow rad="101600">
                  <a:srgbClr val="FFFF00">
                    <a:alpha val="60000"/>
                  </a:srgbClr>
                </a:glow>
              </a:effectLst>
            </a:endParaRPr>
          </a:p>
        </p:txBody>
      </p:sp>
      <p:pic>
        <p:nvPicPr>
          <p:cNvPr id="28676" name="Picture 2" descr="http://3.bp.blogspot.com/-DwAEUxn9WEw/TiXdQd7lPLI/AAAAAAAAAL8/LFPdXTOVHXM/s1600/objetiv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1857375"/>
            <a:ext cx="48196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4" descr="http://colegiodecontadoras.com.mx/images/objetivo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5875" y="1785938"/>
            <a:ext cx="40481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Elipse"/>
          <p:cNvSpPr/>
          <p:nvPr/>
        </p:nvSpPr>
        <p:spPr>
          <a:xfrm>
            <a:off x="7000875" y="1071563"/>
            <a:ext cx="785813" cy="5715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29699" name="Picture 2" descr="http://4.bp.blogspot.com/-2IbbEfWkKsQ/TeQ-r2Mo3CI/AAAAAAAAAEA/q9Ef_tB9xmw/s1600/pensamiento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00700" y="0"/>
            <a:ext cx="35433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1214422"/>
            <a:ext cx="508632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Resolución del</a:t>
            </a:r>
            <a:b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</a:br>
            <a:r>
              <a:rPr lang="es-ES" sz="6000" b="1" dirty="0" smtClean="0">
                <a:effectLst>
                  <a:glow rad="101600">
                    <a:srgbClr val="00B050">
                      <a:alpha val="60000"/>
                    </a:srgbClr>
                  </a:glow>
                </a:effectLst>
              </a:rPr>
              <a:t>Problema</a:t>
            </a:r>
            <a:endParaRPr lang="es-ES" sz="6000" b="1" dirty="0">
              <a:effectLst>
                <a:glow rad="101600">
                  <a:srgbClr val="00B050">
                    <a:alpha val="60000"/>
                  </a:srgbClr>
                </a:glow>
              </a:effectLst>
            </a:endParaRPr>
          </a:p>
        </p:txBody>
      </p:sp>
      <p:sp>
        <p:nvSpPr>
          <p:cNvPr id="29701" name="2 Marcador de contenido"/>
          <p:cNvSpPr>
            <a:spLocks noGrp="1"/>
          </p:cNvSpPr>
          <p:nvPr>
            <p:ph idx="1"/>
          </p:nvPr>
        </p:nvSpPr>
        <p:spPr>
          <a:xfrm>
            <a:off x="642938" y="2857500"/>
            <a:ext cx="8229600" cy="400050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endParaRPr lang="es-ES" sz="4000" smtClean="0"/>
          </a:p>
          <a:p>
            <a:pPr algn="ctr" eaLnBrk="1" hangingPunct="1">
              <a:buFont typeface="Arial" charset="0"/>
              <a:buNone/>
            </a:pPr>
            <a:r>
              <a:rPr lang="es-MX" sz="4000" smtClean="0"/>
              <a:t>Deseo llevar la información de mi casa a mi oficina, pero no tengo internet en casa.¿ Cómo lo puedo realizar?</a:t>
            </a:r>
            <a:endParaRPr lang="es-ES" sz="4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800" y="2744793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000" b="1" dirty="0" smtClean="0">
                <a:effectLst>
                  <a:glow rad="101600">
                    <a:schemeClr val="accent6">
                      <a:lumMod val="60000"/>
                      <a:lumOff val="40000"/>
                      <a:alpha val="60000"/>
                    </a:schemeClr>
                  </a:glow>
                </a:effectLst>
              </a:rPr>
              <a:t>¿Qué vamos a ver en práctica?</a:t>
            </a:r>
            <a:endParaRPr lang="es-ES" sz="6000" b="1" dirty="0">
              <a:effectLst>
                <a:glow rad="101600">
                  <a:schemeClr val="accent6">
                    <a:lumMod val="60000"/>
                    <a:lumOff val="40000"/>
                    <a:alpha val="60000"/>
                  </a:schemeClr>
                </a:glow>
              </a:effectLst>
            </a:endParaRPr>
          </a:p>
        </p:txBody>
      </p:sp>
      <p:pic>
        <p:nvPicPr>
          <p:cNvPr id="6" name="Imagen 2" descr="Recorte de pantall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87" y="504790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3 Título"/>
          <p:cNvSpPr>
            <a:spLocks noGrp="1"/>
          </p:cNvSpPr>
          <p:nvPr>
            <p:ph type="ctrTitle"/>
          </p:nvPr>
        </p:nvSpPr>
        <p:spPr>
          <a:xfrm>
            <a:off x="685800" y="2643182"/>
            <a:ext cx="7772400" cy="1470025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eaLnBrk="1" hangingPunct="1">
              <a:defRPr/>
            </a:pPr>
            <a:r>
              <a:rPr lang="es-ES" sz="6000" b="1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</a:rPr>
              <a:t>Evaluación Parcial 5</a:t>
            </a:r>
          </a:p>
        </p:txBody>
      </p:sp>
      <p:pic>
        <p:nvPicPr>
          <p:cNvPr id="4" name="Picture 2" descr="http://t3.gstatic.com/images?q=tbn:ANd9GcSFaVoYShaxbK-fH5jG597f7pzAahAan3-nPuPaZTxq_qwIY2L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080981"/>
            <a:ext cx="2714612" cy="27770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87" y="504790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346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ln>
            <a:miter lim="800000"/>
            <a:headEnd/>
            <a:tailEnd/>
          </a:ln>
          <a:extLst/>
        </p:spPr>
        <p:txBody>
          <a:bodyPr/>
          <a:lstStyle/>
          <a:p>
            <a:pPr>
              <a:defRPr/>
            </a:pPr>
            <a:r>
              <a:rPr lang="es-ES" sz="4000" b="1" dirty="0" smtClean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Caso Práctico</a:t>
            </a:r>
            <a:endParaRPr lang="es-ES" sz="4000" b="1" dirty="0"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4819" name="2 Marcador de contenido"/>
          <p:cNvSpPr>
            <a:spLocks noGrp="1"/>
          </p:cNvSpPr>
          <p:nvPr>
            <p:ph sz="quarter" idx="1"/>
          </p:nvPr>
        </p:nvSpPr>
        <p:spPr>
          <a:xfrm>
            <a:off x="142875" y="1527175"/>
            <a:ext cx="8504238" cy="457200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s-MX" sz="4000" smtClean="0"/>
              <a:t>Al conectar mi USB el equipo la detecta como una carpeta. ¿Por qué sucede esto?</a:t>
            </a:r>
            <a:endParaRPr lang="es-ES" sz="4000" smtClean="0"/>
          </a:p>
        </p:txBody>
      </p:sp>
      <p:pic>
        <p:nvPicPr>
          <p:cNvPr id="60418" name="Picture 2" descr="http://t3.gstatic.com/images?q=tbn:ANd9GcSFaVoYShaxbK-fH5jG597f7pzAahAan3-nPuPaZTxq_qwIY2L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080981"/>
            <a:ext cx="2714612" cy="27770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87" y="5047906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3536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4.bp.blogspot.com/-Q06yizijw0w/Tge6QhfGXuI/AAAAAAAABB0/6Mg5C1Or0FE/s1600/Muchas+Gracias+Gif+Animado-gracias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14438" y="357188"/>
            <a:ext cx="6572250" cy="624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 descr="Recorte de pantall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2" y="764704"/>
            <a:ext cx="1943100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216</Words>
  <Application>Microsoft Office PowerPoint</Application>
  <PresentationFormat>Presentación en pantalla (4:3)</PresentationFormat>
  <Paragraphs>69</Paragraphs>
  <Slides>31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6" baseType="lpstr">
      <vt:lpstr>Arial</vt:lpstr>
      <vt:lpstr>Calibri</vt:lpstr>
      <vt:lpstr>Georgia</vt:lpstr>
      <vt:lpstr>Wingdings 2</vt:lpstr>
      <vt:lpstr>Tema de Office</vt:lpstr>
      <vt:lpstr>Presentación de PowerPoint</vt:lpstr>
      <vt:lpstr>Problema</vt:lpstr>
      <vt:lpstr>Memoria flash y  seguridad antivirus</vt:lpstr>
      <vt:lpstr>Unidades Electrónicas</vt:lpstr>
      <vt:lpstr>Memoria flash</vt:lpstr>
      <vt:lpstr>Componentes Internos</vt:lpstr>
      <vt:lpstr>Diseños de memorias</vt:lpstr>
      <vt:lpstr>Diseños de memorias</vt:lpstr>
      <vt:lpstr>Marcas</vt:lpstr>
      <vt:lpstr>Capacidades</vt:lpstr>
      <vt:lpstr>EQUIPO</vt:lpstr>
      <vt:lpstr>EQUIPO</vt:lpstr>
      <vt:lpstr>EQUIPO</vt:lpstr>
      <vt:lpstr>Propiedades del Dispositivo</vt:lpstr>
      <vt:lpstr>Personalizar USB</vt:lpstr>
      <vt:lpstr>Guardar Información</vt:lpstr>
      <vt:lpstr>Guardar Información</vt:lpstr>
      <vt:lpstr>Análisis antivirus</vt:lpstr>
      <vt:lpstr>Definición</vt:lpstr>
      <vt:lpstr>Definición</vt:lpstr>
      <vt:lpstr>Presentación de PowerPoint</vt:lpstr>
      <vt:lpstr>Objetivos principales de un antivirus</vt:lpstr>
      <vt:lpstr>Análisis</vt:lpstr>
      <vt:lpstr>Análisis</vt:lpstr>
      <vt:lpstr>¿Dudas?</vt:lpstr>
      <vt:lpstr>Objetivo</vt:lpstr>
      <vt:lpstr>Resolución del Problema</vt:lpstr>
      <vt:lpstr>¿Qué vamos a ver en práctica?</vt:lpstr>
      <vt:lpstr>Evaluación Parcial 5</vt:lpstr>
      <vt:lpstr>Caso Práctico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pc-03</dc:creator>
  <cp:lastModifiedBy>Felipe Gonzalez</cp:lastModifiedBy>
  <cp:revision>87</cp:revision>
  <dcterms:created xsi:type="dcterms:W3CDTF">2013-02-22T17:56:08Z</dcterms:created>
  <dcterms:modified xsi:type="dcterms:W3CDTF">2020-03-28T03:34:48Z</dcterms:modified>
</cp:coreProperties>
</file>